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sldIdLst>
    <p:sldId id="256" r:id="rId2"/>
    <p:sldId id="257" r:id="rId3"/>
    <p:sldId id="264" r:id="rId4"/>
    <p:sldId id="259" r:id="rId5"/>
    <p:sldId id="263" r:id="rId6"/>
    <p:sldId id="266" r:id="rId7"/>
    <p:sldId id="265" r:id="rId8"/>
    <p:sldId id="270" r:id="rId9"/>
    <p:sldId id="271" r:id="rId10"/>
    <p:sldId id="272" r:id="rId11"/>
    <p:sldId id="273" r:id="rId12"/>
    <p:sldId id="267" r:id="rId13"/>
    <p:sldId id="269" r:id="rId14"/>
    <p:sldId id="276" r:id="rId15"/>
    <p:sldId id="277" r:id="rId16"/>
    <p:sldId id="268" r:id="rId17"/>
    <p:sldId id="275" r:id="rId18"/>
    <p:sldId id="278" r:id="rId19"/>
    <p:sldId id="279" r:id="rId20"/>
    <p:sldId id="280" r:id="rId21"/>
    <p:sldId id="281" r:id="rId22"/>
    <p:sldId id="282" r:id="rId23"/>
    <p:sldId id="274" r:id="rId24"/>
    <p:sldId id="283" r:id="rId25"/>
    <p:sldId id="285" r:id="rId26"/>
    <p:sldId id="284" r:id="rId27"/>
    <p:sldId id="286" r:id="rId28"/>
    <p:sldId id="287" r:id="rId29"/>
    <p:sldId id="288" r:id="rId30"/>
    <p:sldId id="289" r:id="rId31"/>
    <p:sldId id="290" r:id="rId32"/>
    <p:sldId id="29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Tsui" initials="JT" lastIdx="1" clrIdx="0">
    <p:extLst>
      <p:ext uri="{19B8F6BF-5375-455C-9EA6-DF929625EA0E}">
        <p15:presenceInfo xmlns:p15="http://schemas.microsoft.com/office/powerpoint/2012/main" userId="8d3870bd43c23d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9207"/>
    <a:srgbClr val="864E04"/>
    <a:srgbClr val="4A2C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2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EB3FE54-5A0E-4AD2-ABCF-C1C0CFDB4D33}" type="datetimeFigureOut">
              <a:rPr lang="en-US" smtClean="0"/>
              <a:t>3/20/2019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71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41374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80059704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89596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B3FE54-5A0E-4AD2-ABCF-C1C0CFDB4D33}"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735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B3FE54-5A0E-4AD2-ABCF-C1C0CFDB4D33}"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27550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B3FE54-5A0E-4AD2-ABCF-C1C0CFDB4D33}" type="datetimeFigureOut">
              <a:rPr lang="en-US" smtClean="0"/>
              <a:t>3/20/2019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04451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B3FE54-5A0E-4AD2-ABCF-C1C0CFDB4D33}" type="datetimeFigureOut">
              <a:rPr lang="en-US" smtClean="0"/>
              <a:t>3/20/2019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43120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3FE54-5A0E-4AD2-ABCF-C1C0CFDB4D33}" type="datetimeFigureOut">
              <a:rPr lang="en-US" smtClean="0"/>
              <a:t>3/20/2019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30148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15931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93987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EB3FE54-5A0E-4AD2-ABCF-C1C0CFDB4D33}" type="datetimeFigureOut">
              <a:rPr lang="en-US" smtClean="0"/>
              <a:t>3/20/2019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BA79AF7-D59D-41F6-89E9-0790C72E527E}" type="slidenum">
              <a:rPr lang="en-US" smtClean="0"/>
              <a:t>‹#›</a:t>
            </a:fld>
            <a:endParaRPr lang="en-US"/>
          </a:p>
        </p:txBody>
      </p:sp>
    </p:spTree>
    <p:extLst>
      <p:ext uri="{BB962C8B-B14F-4D97-AF65-F5344CB8AC3E}">
        <p14:creationId xmlns:p14="http://schemas.microsoft.com/office/powerpoint/2010/main" val="37893005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60000" detail="2"/>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1FB-65A6-47F1-AF5E-B78F29E52E5A}"/>
              </a:ext>
            </a:extLst>
          </p:cNvPr>
          <p:cNvSpPr>
            <a:spLocks noGrp="1"/>
          </p:cNvSpPr>
          <p:nvPr>
            <p:ph type="ctrTitle"/>
          </p:nvPr>
        </p:nvSpPr>
        <p:spPr>
          <a:xfrm>
            <a:off x="1091119" y="723627"/>
            <a:ext cx="10009762" cy="2291945"/>
          </a:xfrm>
          <a:noFill/>
        </p:spPr>
        <p:txBody>
          <a:bodyPr>
            <a:noAutofit/>
          </a:bodyPr>
          <a:lstStyle/>
          <a:p>
            <a:r>
              <a:rPr lang="en-US" sz="5400" dirty="0"/>
              <a:t>Linear Regression Model Analysis on Public Offenses in </a:t>
            </a:r>
            <a:br>
              <a:rPr lang="en-US" sz="5400" dirty="0"/>
            </a:br>
            <a:r>
              <a:rPr lang="en-US" sz="5400" dirty="0"/>
              <a:t>New York City</a:t>
            </a:r>
          </a:p>
        </p:txBody>
      </p:sp>
      <p:sp>
        <p:nvSpPr>
          <p:cNvPr id="3" name="Subtitle 2">
            <a:extLst>
              <a:ext uri="{FF2B5EF4-FFF2-40B4-BE49-F238E27FC236}">
                <a16:creationId xmlns:a16="http://schemas.microsoft.com/office/drawing/2014/main" id="{841C33B5-C810-42A3-A167-19CBAD669171}"/>
              </a:ext>
            </a:extLst>
          </p:cNvPr>
          <p:cNvSpPr>
            <a:spLocks noGrp="1"/>
          </p:cNvSpPr>
          <p:nvPr>
            <p:ph type="subTitle" idx="1"/>
          </p:nvPr>
        </p:nvSpPr>
        <p:spPr>
          <a:xfrm>
            <a:off x="379379" y="5413496"/>
            <a:ext cx="9144000" cy="1441754"/>
          </a:xfrm>
        </p:spPr>
        <p:txBody>
          <a:bodyPr>
            <a:normAutofit lnSpcReduction="10000"/>
          </a:bodyPr>
          <a:lstStyle/>
          <a:p>
            <a:pPr algn="l"/>
            <a:r>
              <a:rPr lang="en-US" dirty="0">
                <a:solidFill>
                  <a:schemeClr val="tx1"/>
                </a:solidFill>
              </a:rPr>
              <a:t>By Jeff Tsui</a:t>
            </a:r>
          </a:p>
          <a:p>
            <a:pPr algn="l"/>
            <a:r>
              <a:rPr lang="en-US" dirty="0">
                <a:solidFill>
                  <a:schemeClr val="tx1"/>
                </a:solidFill>
              </a:rPr>
              <a:t>Springboard Introduction to Data Scientist </a:t>
            </a:r>
          </a:p>
          <a:p>
            <a:pPr algn="l"/>
            <a:r>
              <a:rPr lang="en-US" dirty="0">
                <a:solidFill>
                  <a:schemeClr val="tx1"/>
                </a:solidFill>
              </a:rPr>
              <a:t>Capstone Project</a:t>
            </a:r>
          </a:p>
        </p:txBody>
      </p:sp>
    </p:spTree>
    <p:extLst>
      <p:ext uri="{BB962C8B-B14F-4D97-AF65-F5344CB8AC3E}">
        <p14:creationId xmlns:p14="http://schemas.microsoft.com/office/powerpoint/2010/main" val="37100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public crime complaints have decreased for all five boroughs at the end of 2017. </a:t>
            </a:r>
          </a:p>
          <a:p>
            <a:r>
              <a:rPr lang="en-US" dirty="0"/>
              <a:t>Bronx decreased 17.3%, Brooklyn decreased 22.2%, Manhattan decreased 6.5%, Queens decreased 5.8%, and Staten Island decreased 27.5%.</a:t>
            </a:r>
          </a:p>
        </p:txBody>
      </p:sp>
      <p:pic>
        <p:nvPicPr>
          <p:cNvPr id="4" name="Picture 3">
            <a:extLst>
              <a:ext uri="{FF2B5EF4-FFF2-40B4-BE49-F238E27FC236}">
                <a16:creationId xmlns:a16="http://schemas.microsoft.com/office/drawing/2014/main" id="{4C5FFE07-3C1E-4863-AF61-6BA86259F2AB}"/>
              </a:ext>
            </a:extLst>
          </p:cNvPr>
          <p:cNvPicPr>
            <a:picLocks noChangeAspect="1"/>
          </p:cNvPicPr>
          <p:nvPr/>
        </p:nvPicPr>
        <p:blipFill>
          <a:blip r:embed="rId4"/>
          <a:stretch>
            <a:fillRect/>
          </a:stretch>
        </p:blipFill>
        <p:spPr>
          <a:xfrm>
            <a:off x="1560766" y="1638996"/>
            <a:ext cx="4894802" cy="3323148"/>
          </a:xfrm>
          <a:prstGeom prst="rect">
            <a:avLst/>
          </a:prstGeom>
        </p:spPr>
      </p:pic>
    </p:spTree>
    <p:extLst>
      <p:ext uri="{BB962C8B-B14F-4D97-AF65-F5344CB8AC3E}">
        <p14:creationId xmlns:p14="http://schemas.microsoft.com/office/powerpoint/2010/main" val="86589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10180130" cy="662781"/>
          </a:xfrm>
        </p:spPr>
        <p:txBody>
          <a:bodyPr>
            <a:normAutofit fontScale="90000"/>
          </a:bodyPr>
          <a:lstStyle/>
          <a:p>
            <a:r>
              <a:rPr lang="en-US" dirty="0"/>
              <a:t>Data Visualization III: </a:t>
            </a:r>
            <a:r>
              <a:rPr lang="en-US" sz="2200" dirty="0"/>
              <a:t>Level of offenses/ Offenses Description</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numCol="2">
            <a:normAutofit fontScale="62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Each of the offenses displayed in their level of offenses.</a:t>
            </a:r>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r>
              <a:rPr lang="en-US" dirty="0"/>
              <a:t>Arson decreased by 46.4%</a:t>
            </a:r>
          </a:p>
          <a:p>
            <a:pPr>
              <a:spcBef>
                <a:spcPts val="0"/>
              </a:spcBef>
              <a:spcAft>
                <a:spcPts val="0"/>
              </a:spcAft>
            </a:pPr>
            <a:r>
              <a:rPr lang="en-US" dirty="0"/>
              <a:t>Assault &amp; related offenses decreased by 3.2%, </a:t>
            </a:r>
          </a:p>
          <a:p>
            <a:pPr>
              <a:spcBef>
                <a:spcPts val="0"/>
              </a:spcBef>
              <a:spcAft>
                <a:spcPts val="0"/>
              </a:spcAft>
            </a:pPr>
            <a:r>
              <a:rPr lang="en-US" dirty="0"/>
              <a:t>Possession of dangerous weapons have decreased by 46.7%</a:t>
            </a:r>
          </a:p>
          <a:p>
            <a:pPr>
              <a:spcBef>
                <a:spcPts val="0"/>
              </a:spcBef>
              <a:spcAft>
                <a:spcPts val="0"/>
              </a:spcAft>
            </a:pPr>
            <a:r>
              <a:rPr lang="en-US" dirty="0"/>
              <a:t>Felony assault decreased by 10.1%</a:t>
            </a:r>
          </a:p>
          <a:p>
            <a:pPr>
              <a:spcBef>
                <a:spcPts val="0"/>
              </a:spcBef>
              <a:spcAft>
                <a:spcPts val="0"/>
              </a:spcAft>
            </a:pPr>
            <a:r>
              <a:rPr lang="en-US" dirty="0"/>
              <a:t>Harassment increased by 3.8%</a:t>
            </a:r>
          </a:p>
          <a:p>
            <a:pPr>
              <a:spcBef>
                <a:spcPts val="0"/>
              </a:spcBef>
              <a:spcAft>
                <a:spcPts val="0"/>
              </a:spcAft>
            </a:pPr>
            <a:r>
              <a:rPr lang="en-US" dirty="0"/>
              <a:t>Kidnapping decreased by 31.3%</a:t>
            </a:r>
          </a:p>
          <a:p>
            <a:pPr>
              <a:spcBef>
                <a:spcPts val="0"/>
              </a:spcBef>
              <a:spcAft>
                <a:spcPts val="0"/>
              </a:spcAft>
            </a:pPr>
            <a:r>
              <a:rPr lang="en-US" dirty="0"/>
              <a:t>Rape is unchanged</a:t>
            </a:r>
          </a:p>
          <a:p>
            <a:pPr>
              <a:spcBef>
                <a:spcPts val="0"/>
              </a:spcBef>
              <a:spcAft>
                <a:spcPts val="0"/>
              </a:spcAft>
            </a:pPr>
            <a:r>
              <a:rPr lang="en-US" dirty="0"/>
              <a:t>Robbery decreased by 38.6%</a:t>
            </a:r>
          </a:p>
          <a:p>
            <a:pPr>
              <a:spcBef>
                <a:spcPts val="0"/>
              </a:spcBef>
              <a:spcAft>
                <a:spcPts val="0"/>
              </a:spcAft>
            </a:pPr>
            <a:r>
              <a:rPr lang="en-US" dirty="0"/>
              <a:t>Sex crimes increased by 25.6%.</a:t>
            </a:r>
          </a:p>
          <a:p>
            <a:endParaRPr lang="en-US" dirty="0"/>
          </a:p>
        </p:txBody>
      </p:sp>
      <p:pic>
        <p:nvPicPr>
          <p:cNvPr id="3" name="Picture 2">
            <a:extLst>
              <a:ext uri="{FF2B5EF4-FFF2-40B4-BE49-F238E27FC236}">
                <a16:creationId xmlns:a16="http://schemas.microsoft.com/office/drawing/2014/main" id="{C8555552-0FD5-4148-BF6D-2B59C17176E6}"/>
              </a:ext>
            </a:extLst>
          </p:cNvPr>
          <p:cNvPicPr>
            <a:picLocks noChangeAspect="1"/>
          </p:cNvPicPr>
          <p:nvPr/>
        </p:nvPicPr>
        <p:blipFill>
          <a:blip r:embed="rId4"/>
          <a:stretch>
            <a:fillRect/>
          </a:stretch>
        </p:blipFill>
        <p:spPr>
          <a:xfrm>
            <a:off x="1560766" y="1512473"/>
            <a:ext cx="3867268" cy="2874669"/>
          </a:xfrm>
          <a:prstGeom prst="rect">
            <a:avLst/>
          </a:prstGeom>
        </p:spPr>
      </p:pic>
      <p:pic>
        <p:nvPicPr>
          <p:cNvPr id="5" name="Picture 4">
            <a:extLst>
              <a:ext uri="{FF2B5EF4-FFF2-40B4-BE49-F238E27FC236}">
                <a16:creationId xmlns:a16="http://schemas.microsoft.com/office/drawing/2014/main" id="{3B0F9FE6-9135-4FEE-9C95-40913D13360E}"/>
              </a:ext>
            </a:extLst>
          </p:cNvPr>
          <p:cNvPicPr>
            <a:picLocks noChangeAspect="1"/>
          </p:cNvPicPr>
          <p:nvPr/>
        </p:nvPicPr>
        <p:blipFill>
          <a:blip r:embed="rId5"/>
          <a:stretch>
            <a:fillRect/>
          </a:stretch>
        </p:blipFill>
        <p:spPr>
          <a:xfrm>
            <a:off x="5876262" y="1512474"/>
            <a:ext cx="4298116" cy="2874668"/>
          </a:xfrm>
          <a:prstGeom prst="rect">
            <a:avLst/>
          </a:prstGeom>
        </p:spPr>
      </p:pic>
    </p:spTree>
    <p:extLst>
      <p:ext uri="{BB962C8B-B14F-4D97-AF65-F5344CB8AC3E}">
        <p14:creationId xmlns:p14="http://schemas.microsoft.com/office/powerpoint/2010/main" val="140300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IV: </a:t>
            </a:r>
            <a:r>
              <a:rPr lang="en-US" sz="2000" dirty="0"/>
              <a:t>Premises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Most of the premises in public crime complaints happened in the street</a:t>
            </a:r>
          </a:p>
        </p:txBody>
      </p:sp>
      <p:pic>
        <p:nvPicPr>
          <p:cNvPr id="5" name="Picture 4">
            <a:extLst>
              <a:ext uri="{FF2B5EF4-FFF2-40B4-BE49-F238E27FC236}">
                <a16:creationId xmlns:a16="http://schemas.microsoft.com/office/drawing/2014/main" id="{C3F41D29-41EB-404D-909A-E661ECBAE5AE}"/>
              </a:ext>
            </a:extLst>
          </p:cNvPr>
          <p:cNvPicPr>
            <a:picLocks noChangeAspect="1"/>
          </p:cNvPicPr>
          <p:nvPr/>
        </p:nvPicPr>
        <p:blipFill>
          <a:blip r:embed="rId4"/>
          <a:stretch>
            <a:fillRect/>
          </a:stretch>
        </p:blipFill>
        <p:spPr>
          <a:xfrm>
            <a:off x="1544192" y="1691322"/>
            <a:ext cx="5256057" cy="3295206"/>
          </a:xfrm>
          <a:prstGeom prst="rect">
            <a:avLst/>
          </a:prstGeom>
        </p:spPr>
      </p:pic>
    </p:spTree>
    <p:extLst>
      <p:ext uri="{BB962C8B-B14F-4D97-AF65-F5344CB8AC3E}">
        <p14:creationId xmlns:p14="http://schemas.microsoft.com/office/powerpoint/2010/main" val="265909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Age Group</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Majority of the suspects that were reported were in the age group of 20 – 44.</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Majority of the victims that were reported were also in the age group of 20 – 44.</a:t>
            </a:r>
          </a:p>
          <a:p>
            <a:endParaRPr lang="en-US" dirty="0"/>
          </a:p>
        </p:txBody>
      </p:sp>
      <p:pic>
        <p:nvPicPr>
          <p:cNvPr id="4" name="Picture 3">
            <a:extLst>
              <a:ext uri="{FF2B5EF4-FFF2-40B4-BE49-F238E27FC236}">
                <a16:creationId xmlns:a16="http://schemas.microsoft.com/office/drawing/2014/main" id="{8223ECFE-C68F-4DDE-8AC7-79419421FEAC}"/>
              </a:ext>
            </a:extLst>
          </p:cNvPr>
          <p:cNvPicPr>
            <a:picLocks noChangeAspect="1"/>
          </p:cNvPicPr>
          <p:nvPr/>
        </p:nvPicPr>
        <p:blipFill>
          <a:blip r:embed="rId4"/>
          <a:stretch>
            <a:fillRect/>
          </a:stretch>
        </p:blipFill>
        <p:spPr>
          <a:xfrm>
            <a:off x="1476683" y="1828800"/>
            <a:ext cx="3814645" cy="2688008"/>
          </a:xfrm>
          <a:prstGeom prst="rect">
            <a:avLst/>
          </a:prstGeom>
        </p:spPr>
      </p:pic>
      <p:pic>
        <p:nvPicPr>
          <p:cNvPr id="5" name="Picture 4">
            <a:extLst>
              <a:ext uri="{FF2B5EF4-FFF2-40B4-BE49-F238E27FC236}">
                <a16:creationId xmlns:a16="http://schemas.microsoft.com/office/drawing/2014/main" id="{59408E5D-C698-436E-8207-5CEDEAF247CF}"/>
              </a:ext>
            </a:extLst>
          </p:cNvPr>
          <p:cNvPicPr>
            <a:picLocks noChangeAspect="1"/>
          </p:cNvPicPr>
          <p:nvPr/>
        </p:nvPicPr>
        <p:blipFill>
          <a:blip r:embed="rId5"/>
          <a:stretch>
            <a:fillRect/>
          </a:stretch>
        </p:blipFill>
        <p:spPr>
          <a:xfrm>
            <a:off x="6042588" y="1828800"/>
            <a:ext cx="3848030" cy="2688008"/>
          </a:xfrm>
          <a:prstGeom prst="rect">
            <a:avLst/>
          </a:prstGeom>
        </p:spPr>
      </p:pic>
    </p:spTree>
    <p:extLst>
      <p:ext uri="{BB962C8B-B14F-4D97-AF65-F5344CB8AC3E}">
        <p14:creationId xmlns:p14="http://schemas.microsoft.com/office/powerpoint/2010/main" val="33057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Race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Majority of the suspects that were reported were Black</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Majority of the victims that were reported were also Black.</a:t>
            </a:r>
          </a:p>
          <a:p>
            <a:endParaRPr lang="en-US" dirty="0"/>
          </a:p>
        </p:txBody>
      </p:sp>
      <p:pic>
        <p:nvPicPr>
          <p:cNvPr id="6" name="Picture 5">
            <a:extLst>
              <a:ext uri="{FF2B5EF4-FFF2-40B4-BE49-F238E27FC236}">
                <a16:creationId xmlns:a16="http://schemas.microsoft.com/office/drawing/2014/main" id="{49C576D7-607F-4FF5-9C3E-6CDB26E55398}"/>
              </a:ext>
            </a:extLst>
          </p:cNvPr>
          <p:cNvPicPr>
            <a:picLocks noChangeAspect="1"/>
          </p:cNvPicPr>
          <p:nvPr/>
        </p:nvPicPr>
        <p:blipFill>
          <a:blip r:embed="rId4"/>
          <a:stretch>
            <a:fillRect/>
          </a:stretch>
        </p:blipFill>
        <p:spPr>
          <a:xfrm>
            <a:off x="1362647" y="1714336"/>
            <a:ext cx="4004276" cy="2916936"/>
          </a:xfrm>
          <a:prstGeom prst="rect">
            <a:avLst/>
          </a:prstGeom>
        </p:spPr>
      </p:pic>
      <p:pic>
        <p:nvPicPr>
          <p:cNvPr id="7" name="Picture 6">
            <a:extLst>
              <a:ext uri="{FF2B5EF4-FFF2-40B4-BE49-F238E27FC236}">
                <a16:creationId xmlns:a16="http://schemas.microsoft.com/office/drawing/2014/main" id="{5A045974-F8F5-42EF-BB02-89183D5FF1D9}"/>
              </a:ext>
            </a:extLst>
          </p:cNvPr>
          <p:cNvPicPr>
            <a:picLocks noChangeAspect="1"/>
          </p:cNvPicPr>
          <p:nvPr/>
        </p:nvPicPr>
        <p:blipFill>
          <a:blip r:embed="rId5"/>
          <a:stretch>
            <a:fillRect/>
          </a:stretch>
        </p:blipFill>
        <p:spPr>
          <a:xfrm>
            <a:off x="5823395" y="1731071"/>
            <a:ext cx="4134612" cy="2900201"/>
          </a:xfrm>
          <a:prstGeom prst="rect">
            <a:avLst/>
          </a:prstGeom>
        </p:spPr>
      </p:pic>
    </p:spTree>
    <p:extLst>
      <p:ext uri="{BB962C8B-B14F-4D97-AF65-F5344CB8AC3E}">
        <p14:creationId xmlns:p14="http://schemas.microsoft.com/office/powerpoint/2010/main" val="264775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Sex</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There were more than quadrupled male suspects reported than female suspects.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The male and female victims are more normalized.</a:t>
            </a:r>
          </a:p>
          <a:p>
            <a:endParaRPr lang="en-US" dirty="0"/>
          </a:p>
        </p:txBody>
      </p:sp>
      <p:pic>
        <p:nvPicPr>
          <p:cNvPr id="4" name="Picture 3">
            <a:extLst>
              <a:ext uri="{FF2B5EF4-FFF2-40B4-BE49-F238E27FC236}">
                <a16:creationId xmlns:a16="http://schemas.microsoft.com/office/drawing/2014/main" id="{42B40AD5-B712-4C96-AB9A-4F23F4B51FD9}"/>
              </a:ext>
            </a:extLst>
          </p:cNvPr>
          <p:cNvPicPr>
            <a:picLocks noChangeAspect="1"/>
          </p:cNvPicPr>
          <p:nvPr/>
        </p:nvPicPr>
        <p:blipFill>
          <a:blip r:embed="rId4"/>
          <a:stretch>
            <a:fillRect/>
          </a:stretch>
        </p:blipFill>
        <p:spPr>
          <a:xfrm>
            <a:off x="1184340" y="1691322"/>
            <a:ext cx="4134612" cy="2717947"/>
          </a:xfrm>
          <a:prstGeom prst="rect">
            <a:avLst/>
          </a:prstGeom>
        </p:spPr>
      </p:pic>
      <p:pic>
        <p:nvPicPr>
          <p:cNvPr id="5" name="Picture 4">
            <a:extLst>
              <a:ext uri="{FF2B5EF4-FFF2-40B4-BE49-F238E27FC236}">
                <a16:creationId xmlns:a16="http://schemas.microsoft.com/office/drawing/2014/main" id="{CD88D79F-5D74-4902-8B83-91D173316E9F}"/>
              </a:ext>
            </a:extLst>
          </p:cNvPr>
          <p:cNvPicPr>
            <a:picLocks noChangeAspect="1"/>
          </p:cNvPicPr>
          <p:nvPr/>
        </p:nvPicPr>
        <p:blipFill>
          <a:blip r:embed="rId5"/>
          <a:stretch>
            <a:fillRect/>
          </a:stretch>
        </p:blipFill>
        <p:spPr>
          <a:xfrm>
            <a:off x="5800152" y="1727207"/>
            <a:ext cx="3880296" cy="2682061"/>
          </a:xfrm>
          <a:prstGeom prst="rect">
            <a:avLst/>
          </a:prstGeom>
        </p:spPr>
      </p:pic>
    </p:spTree>
    <p:extLst>
      <p:ext uri="{BB962C8B-B14F-4D97-AF65-F5344CB8AC3E}">
        <p14:creationId xmlns:p14="http://schemas.microsoft.com/office/powerpoint/2010/main" val="3037018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Comparing 3 Shifts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Time series of the number of public crime complaints during the three shift3. Red: Shift1, Blue: Shift2, Green: Shift3.</a:t>
            </a:r>
          </a:p>
        </p:txBody>
      </p:sp>
      <p:pic>
        <p:nvPicPr>
          <p:cNvPr id="5" name="Picture 4">
            <a:extLst>
              <a:ext uri="{FF2B5EF4-FFF2-40B4-BE49-F238E27FC236}">
                <a16:creationId xmlns:a16="http://schemas.microsoft.com/office/drawing/2014/main" id="{BD16B20C-843C-4133-B097-2997422ABA78}"/>
              </a:ext>
            </a:extLst>
          </p:cNvPr>
          <p:cNvPicPr>
            <a:picLocks noChangeAspect="1"/>
          </p:cNvPicPr>
          <p:nvPr/>
        </p:nvPicPr>
        <p:blipFill>
          <a:blip r:embed="rId4"/>
          <a:stretch>
            <a:fillRect/>
          </a:stretch>
        </p:blipFill>
        <p:spPr>
          <a:xfrm>
            <a:off x="1573911" y="1770888"/>
            <a:ext cx="6131433" cy="3219450"/>
          </a:xfrm>
          <a:prstGeom prst="rect">
            <a:avLst/>
          </a:prstGeom>
        </p:spPr>
      </p:pic>
    </p:spTree>
    <p:extLst>
      <p:ext uri="{BB962C8B-B14F-4D97-AF65-F5344CB8AC3E}">
        <p14:creationId xmlns:p14="http://schemas.microsoft.com/office/powerpoint/2010/main" val="213453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NYC</a:t>
            </a:r>
          </a:p>
        </p:txBody>
      </p:sp>
      <p:pic>
        <p:nvPicPr>
          <p:cNvPr id="7" name="Content Placeholder 6">
            <a:extLst>
              <a:ext uri="{FF2B5EF4-FFF2-40B4-BE49-F238E27FC236}">
                <a16:creationId xmlns:a16="http://schemas.microsoft.com/office/drawing/2014/main" id="{ECF2080F-7FA8-4B69-9A37-4D9F5DBBA974}"/>
              </a:ext>
            </a:extLst>
          </p:cNvPr>
          <p:cNvPicPr>
            <a:picLocks noGrp="1" noChangeAspect="1"/>
          </p:cNvPicPr>
          <p:nvPr>
            <p:ph idx="1"/>
          </p:nvPr>
        </p:nvPicPr>
        <p:blipFill>
          <a:blip r:embed="rId4"/>
          <a:stretch>
            <a:fillRect/>
          </a:stretch>
        </p:blipFill>
        <p:spPr>
          <a:xfrm>
            <a:off x="1261872" y="1902919"/>
            <a:ext cx="3354259" cy="2939447"/>
          </a:xfrm>
          <a:prstGeom prst="rect">
            <a:avLst/>
          </a:prstGeom>
        </p:spPr>
      </p:pic>
    </p:spTree>
    <p:extLst>
      <p:ext uri="{BB962C8B-B14F-4D97-AF65-F5344CB8AC3E}">
        <p14:creationId xmlns:p14="http://schemas.microsoft.com/office/powerpoint/2010/main" val="874288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a:t>
            </a:r>
          </a:p>
        </p:txBody>
      </p:sp>
      <p:sp>
        <p:nvSpPr>
          <p:cNvPr id="4" name="Content Placeholder 3">
            <a:extLst>
              <a:ext uri="{FF2B5EF4-FFF2-40B4-BE49-F238E27FC236}">
                <a16:creationId xmlns:a16="http://schemas.microsoft.com/office/drawing/2014/main" id="{61DF0BBD-CB98-4524-A2BA-A3C133C991F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F9E195F-E309-4088-AA5D-C49013DAB8CA}"/>
              </a:ext>
            </a:extLst>
          </p:cNvPr>
          <p:cNvPicPr>
            <a:picLocks noChangeAspect="1"/>
          </p:cNvPicPr>
          <p:nvPr/>
        </p:nvPicPr>
        <p:blipFill>
          <a:blip r:embed="rId4"/>
          <a:stretch>
            <a:fillRect/>
          </a:stretch>
        </p:blipFill>
        <p:spPr>
          <a:xfrm>
            <a:off x="1421892" y="1828800"/>
            <a:ext cx="3942588" cy="3381651"/>
          </a:xfrm>
          <a:prstGeom prst="rect">
            <a:avLst/>
          </a:prstGeom>
        </p:spPr>
      </p:pic>
    </p:spTree>
    <p:extLst>
      <p:ext uri="{BB962C8B-B14F-4D97-AF65-F5344CB8AC3E}">
        <p14:creationId xmlns:p14="http://schemas.microsoft.com/office/powerpoint/2010/main" val="85384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 Shifts</a:t>
            </a:r>
          </a:p>
        </p:txBody>
      </p:sp>
      <p:pic>
        <p:nvPicPr>
          <p:cNvPr id="7" name="Content Placeholder 6">
            <a:extLst>
              <a:ext uri="{FF2B5EF4-FFF2-40B4-BE49-F238E27FC236}">
                <a16:creationId xmlns:a16="http://schemas.microsoft.com/office/drawing/2014/main" id="{A7BC0484-D816-4A5A-B855-99F35FE7E44F}"/>
              </a:ext>
            </a:extLst>
          </p:cNvPr>
          <p:cNvPicPr>
            <a:picLocks noGrp="1" noChangeAspect="1"/>
          </p:cNvPicPr>
          <p:nvPr>
            <p:ph idx="1"/>
          </p:nvPr>
        </p:nvPicPr>
        <p:blipFill>
          <a:blip r:embed="rId4"/>
          <a:stretch>
            <a:fillRect/>
          </a:stretch>
        </p:blipFill>
        <p:spPr>
          <a:xfrm>
            <a:off x="7494886" y="1870519"/>
            <a:ext cx="3603987" cy="3116962"/>
          </a:xfrm>
          <a:prstGeom prst="rect">
            <a:avLst/>
          </a:prstGeom>
        </p:spPr>
      </p:pic>
      <p:pic>
        <p:nvPicPr>
          <p:cNvPr id="3" name="Picture 2">
            <a:extLst>
              <a:ext uri="{FF2B5EF4-FFF2-40B4-BE49-F238E27FC236}">
                <a16:creationId xmlns:a16="http://schemas.microsoft.com/office/drawing/2014/main" id="{837FC770-F548-4B9C-BEFF-316C9A18E502}"/>
              </a:ext>
            </a:extLst>
          </p:cNvPr>
          <p:cNvPicPr>
            <a:picLocks noChangeAspect="1"/>
          </p:cNvPicPr>
          <p:nvPr/>
        </p:nvPicPr>
        <p:blipFill>
          <a:blip r:embed="rId5"/>
          <a:stretch>
            <a:fillRect/>
          </a:stretch>
        </p:blipFill>
        <p:spPr>
          <a:xfrm>
            <a:off x="420052" y="1828800"/>
            <a:ext cx="3475485" cy="3116961"/>
          </a:xfrm>
          <a:prstGeom prst="rect">
            <a:avLst/>
          </a:prstGeom>
        </p:spPr>
      </p:pic>
      <p:pic>
        <p:nvPicPr>
          <p:cNvPr id="6" name="Picture 5">
            <a:extLst>
              <a:ext uri="{FF2B5EF4-FFF2-40B4-BE49-F238E27FC236}">
                <a16:creationId xmlns:a16="http://schemas.microsoft.com/office/drawing/2014/main" id="{E5DDA9E2-3ED0-418E-9DB1-21BE89D1DBBE}"/>
              </a:ext>
            </a:extLst>
          </p:cNvPr>
          <p:cNvPicPr>
            <a:picLocks noChangeAspect="1"/>
          </p:cNvPicPr>
          <p:nvPr/>
        </p:nvPicPr>
        <p:blipFill>
          <a:blip r:embed="rId6"/>
          <a:stretch>
            <a:fillRect/>
          </a:stretch>
        </p:blipFill>
        <p:spPr>
          <a:xfrm>
            <a:off x="3895537" y="1828799"/>
            <a:ext cx="3599349" cy="3116962"/>
          </a:xfrm>
          <a:prstGeom prst="rect">
            <a:avLst/>
          </a:prstGeom>
        </p:spPr>
      </p:pic>
    </p:spTree>
    <p:extLst>
      <p:ext uri="{BB962C8B-B14F-4D97-AF65-F5344CB8AC3E}">
        <p14:creationId xmlns:p14="http://schemas.microsoft.com/office/powerpoint/2010/main" val="180349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pPr marL="0" indent="0">
              <a:buNone/>
            </a:pPr>
            <a:r>
              <a:rPr lang="en-US" dirty="0"/>
              <a:t>The purpose of this project:</a:t>
            </a:r>
          </a:p>
          <a:p>
            <a:endParaRPr lang="en-US" dirty="0"/>
          </a:p>
          <a:p>
            <a:r>
              <a:rPr lang="en-US" dirty="0"/>
              <a:t>Identify the hotspots of public offenses from the past crime reports.</a:t>
            </a:r>
          </a:p>
          <a:p>
            <a:endParaRPr lang="en-US" dirty="0"/>
          </a:p>
          <a:p>
            <a:r>
              <a:rPr lang="en-US" dirty="0"/>
              <a:t>Bring cautions to the locals and tourists</a:t>
            </a:r>
          </a:p>
          <a:p>
            <a:endParaRPr lang="en-US" dirty="0"/>
          </a:p>
          <a:p>
            <a:r>
              <a:rPr lang="en-US" dirty="0"/>
              <a:t>Provide information to the police force, in order for them to determine and adjust the number of police on duty to patrol in a certain area and certain days.</a:t>
            </a:r>
          </a:p>
        </p:txBody>
      </p:sp>
    </p:spTree>
    <p:extLst>
      <p:ext uri="{BB962C8B-B14F-4D97-AF65-F5344CB8AC3E}">
        <p14:creationId xmlns:p14="http://schemas.microsoft.com/office/powerpoint/2010/main" val="272804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a:t>
            </a:r>
          </a:p>
        </p:txBody>
      </p:sp>
      <p:pic>
        <p:nvPicPr>
          <p:cNvPr id="3" name="Content Placeholder 2">
            <a:extLst>
              <a:ext uri="{FF2B5EF4-FFF2-40B4-BE49-F238E27FC236}">
                <a16:creationId xmlns:a16="http://schemas.microsoft.com/office/drawing/2014/main" id="{DC7FD9FE-2DB9-487D-8E58-12413A611ED2}"/>
              </a:ext>
            </a:extLst>
          </p:cNvPr>
          <p:cNvPicPr>
            <a:picLocks noGrp="1" noChangeAspect="1"/>
          </p:cNvPicPr>
          <p:nvPr>
            <p:ph idx="1"/>
          </p:nvPr>
        </p:nvPicPr>
        <p:blipFill>
          <a:blip r:embed="rId4"/>
          <a:stretch>
            <a:fillRect/>
          </a:stretch>
        </p:blipFill>
        <p:spPr>
          <a:xfrm>
            <a:off x="1261872" y="1843408"/>
            <a:ext cx="4552950" cy="3971925"/>
          </a:xfrm>
          <a:prstGeom prst="rect">
            <a:avLst/>
          </a:prstGeom>
        </p:spPr>
      </p:pic>
    </p:spTree>
    <p:extLst>
      <p:ext uri="{BB962C8B-B14F-4D97-AF65-F5344CB8AC3E}">
        <p14:creationId xmlns:p14="http://schemas.microsoft.com/office/powerpoint/2010/main" val="371671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 Shifts</a:t>
            </a:r>
          </a:p>
        </p:txBody>
      </p:sp>
      <p:pic>
        <p:nvPicPr>
          <p:cNvPr id="4" name="Picture 3">
            <a:extLst>
              <a:ext uri="{FF2B5EF4-FFF2-40B4-BE49-F238E27FC236}">
                <a16:creationId xmlns:a16="http://schemas.microsoft.com/office/drawing/2014/main" id="{70B1E325-E974-4DF5-87DC-0BB7E08375F0}"/>
              </a:ext>
            </a:extLst>
          </p:cNvPr>
          <p:cNvPicPr>
            <a:picLocks noChangeAspect="1"/>
          </p:cNvPicPr>
          <p:nvPr/>
        </p:nvPicPr>
        <p:blipFill>
          <a:blip r:embed="rId4"/>
          <a:stretch>
            <a:fillRect/>
          </a:stretch>
        </p:blipFill>
        <p:spPr>
          <a:xfrm>
            <a:off x="401278" y="1771687"/>
            <a:ext cx="3097826" cy="2921582"/>
          </a:xfrm>
          <a:prstGeom prst="rect">
            <a:avLst/>
          </a:prstGeom>
        </p:spPr>
      </p:pic>
      <p:pic>
        <p:nvPicPr>
          <p:cNvPr id="5" name="Picture 4">
            <a:extLst>
              <a:ext uri="{FF2B5EF4-FFF2-40B4-BE49-F238E27FC236}">
                <a16:creationId xmlns:a16="http://schemas.microsoft.com/office/drawing/2014/main" id="{B9F043E1-F95C-42AA-8667-5A25546AC603}"/>
              </a:ext>
            </a:extLst>
          </p:cNvPr>
          <p:cNvPicPr>
            <a:picLocks noChangeAspect="1"/>
          </p:cNvPicPr>
          <p:nvPr/>
        </p:nvPicPr>
        <p:blipFill>
          <a:blip r:embed="rId5"/>
          <a:stretch>
            <a:fillRect/>
          </a:stretch>
        </p:blipFill>
        <p:spPr>
          <a:xfrm>
            <a:off x="3499105" y="1774950"/>
            <a:ext cx="3462528" cy="2918319"/>
          </a:xfrm>
          <a:prstGeom prst="rect">
            <a:avLst/>
          </a:prstGeom>
        </p:spPr>
      </p:pic>
      <p:pic>
        <p:nvPicPr>
          <p:cNvPr id="8" name="Picture 7">
            <a:extLst>
              <a:ext uri="{FF2B5EF4-FFF2-40B4-BE49-F238E27FC236}">
                <a16:creationId xmlns:a16="http://schemas.microsoft.com/office/drawing/2014/main" id="{61983EE3-401F-44B7-87D0-16383C32B9DA}"/>
              </a:ext>
            </a:extLst>
          </p:cNvPr>
          <p:cNvPicPr>
            <a:picLocks noChangeAspect="1"/>
          </p:cNvPicPr>
          <p:nvPr/>
        </p:nvPicPr>
        <p:blipFill>
          <a:blip r:embed="rId6"/>
          <a:stretch>
            <a:fillRect/>
          </a:stretch>
        </p:blipFill>
        <p:spPr>
          <a:xfrm>
            <a:off x="6961633" y="1767944"/>
            <a:ext cx="3291839" cy="2925325"/>
          </a:xfrm>
          <a:prstGeom prst="rect">
            <a:avLst/>
          </a:prstGeom>
        </p:spPr>
      </p:pic>
      <p:sp>
        <p:nvSpPr>
          <p:cNvPr id="10" name="Content Placeholder 9">
            <a:extLst>
              <a:ext uri="{FF2B5EF4-FFF2-40B4-BE49-F238E27FC236}">
                <a16:creationId xmlns:a16="http://schemas.microsoft.com/office/drawing/2014/main" id="{4875F07A-6784-444E-BCCE-6E4A72322E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3575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260AC0F-FACA-4947-B1E0-379F64597299}"/>
              </a:ext>
            </a:extLst>
          </p:cNvPr>
          <p:cNvPicPr>
            <a:picLocks noChangeAspect="1"/>
          </p:cNvPicPr>
          <p:nvPr/>
        </p:nvPicPr>
        <p:blipFill>
          <a:blip r:embed="rId4"/>
          <a:stretch>
            <a:fillRect/>
          </a:stretch>
        </p:blipFill>
        <p:spPr>
          <a:xfrm>
            <a:off x="1261872" y="1828800"/>
            <a:ext cx="4638675" cy="4057650"/>
          </a:xfrm>
          <a:prstGeom prst="rect">
            <a:avLst/>
          </a:prstGeom>
        </p:spPr>
      </p:pic>
    </p:spTree>
    <p:extLst>
      <p:ext uri="{BB962C8B-B14F-4D97-AF65-F5344CB8AC3E}">
        <p14:creationId xmlns:p14="http://schemas.microsoft.com/office/powerpoint/2010/main" val="50232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 Shifts</a:t>
            </a:r>
            <a:endParaRPr lang="en-US" dirty="0"/>
          </a:p>
        </p:txBody>
      </p:sp>
      <p:pic>
        <p:nvPicPr>
          <p:cNvPr id="4" name="Content Placeholder 3">
            <a:extLst>
              <a:ext uri="{FF2B5EF4-FFF2-40B4-BE49-F238E27FC236}">
                <a16:creationId xmlns:a16="http://schemas.microsoft.com/office/drawing/2014/main" id="{DFFE01B7-398C-4A45-8FB5-2A841F0E0B3E}"/>
              </a:ext>
            </a:extLst>
          </p:cNvPr>
          <p:cNvPicPr>
            <a:picLocks noGrp="1" noChangeAspect="1"/>
          </p:cNvPicPr>
          <p:nvPr>
            <p:ph idx="1"/>
          </p:nvPr>
        </p:nvPicPr>
        <p:blipFill>
          <a:blip r:embed="rId4"/>
          <a:stretch>
            <a:fillRect/>
          </a:stretch>
        </p:blipFill>
        <p:spPr>
          <a:xfrm>
            <a:off x="0" y="1798718"/>
            <a:ext cx="3755136" cy="3089020"/>
          </a:xfrm>
          <a:prstGeom prst="rect">
            <a:avLst/>
          </a:prstGeom>
        </p:spPr>
      </p:pic>
      <p:pic>
        <p:nvPicPr>
          <p:cNvPr id="5" name="Picture 4">
            <a:extLst>
              <a:ext uri="{FF2B5EF4-FFF2-40B4-BE49-F238E27FC236}">
                <a16:creationId xmlns:a16="http://schemas.microsoft.com/office/drawing/2014/main" id="{D9364347-8FFD-4A2F-AC19-1BCA878F61C3}"/>
              </a:ext>
            </a:extLst>
          </p:cNvPr>
          <p:cNvPicPr>
            <a:picLocks noChangeAspect="1"/>
          </p:cNvPicPr>
          <p:nvPr/>
        </p:nvPicPr>
        <p:blipFill>
          <a:blip r:embed="rId5"/>
          <a:stretch>
            <a:fillRect/>
          </a:stretch>
        </p:blipFill>
        <p:spPr>
          <a:xfrm>
            <a:off x="3755136" y="1798719"/>
            <a:ext cx="3547436" cy="3089020"/>
          </a:xfrm>
          <a:prstGeom prst="rect">
            <a:avLst/>
          </a:prstGeom>
        </p:spPr>
      </p:pic>
      <p:pic>
        <p:nvPicPr>
          <p:cNvPr id="6" name="Picture 5">
            <a:extLst>
              <a:ext uri="{FF2B5EF4-FFF2-40B4-BE49-F238E27FC236}">
                <a16:creationId xmlns:a16="http://schemas.microsoft.com/office/drawing/2014/main" id="{5DAA76D3-EF04-4565-8449-F65313A9113E}"/>
              </a:ext>
            </a:extLst>
          </p:cNvPr>
          <p:cNvPicPr>
            <a:picLocks noChangeAspect="1"/>
          </p:cNvPicPr>
          <p:nvPr/>
        </p:nvPicPr>
        <p:blipFill>
          <a:blip r:embed="rId6"/>
          <a:stretch>
            <a:fillRect/>
          </a:stretch>
        </p:blipFill>
        <p:spPr>
          <a:xfrm>
            <a:off x="7302572" y="1798718"/>
            <a:ext cx="3640113" cy="3089020"/>
          </a:xfrm>
          <a:prstGeom prst="rect">
            <a:avLst/>
          </a:prstGeom>
        </p:spPr>
      </p:pic>
    </p:spTree>
    <p:extLst>
      <p:ext uri="{BB962C8B-B14F-4D97-AF65-F5344CB8AC3E}">
        <p14:creationId xmlns:p14="http://schemas.microsoft.com/office/powerpoint/2010/main" val="397005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821068F-738F-478D-8E42-ECE23A00E6E9}"/>
              </a:ext>
            </a:extLst>
          </p:cNvPr>
          <p:cNvPicPr>
            <a:picLocks noChangeAspect="1"/>
          </p:cNvPicPr>
          <p:nvPr/>
        </p:nvPicPr>
        <p:blipFill>
          <a:blip r:embed="rId4"/>
          <a:stretch>
            <a:fillRect/>
          </a:stretch>
        </p:blipFill>
        <p:spPr>
          <a:xfrm>
            <a:off x="1261872" y="1828800"/>
            <a:ext cx="5133975" cy="4076700"/>
          </a:xfrm>
          <a:prstGeom prst="rect">
            <a:avLst/>
          </a:prstGeom>
        </p:spPr>
      </p:pic>
    </p:spTree>
    <p:extLst>
      <p:ext uri="{BB962C8B-B14F-4D97-AF65-F5344CB8AC3E}">
        <p14:creationId xmlns:p14="http://schemas.microsoft.com/office/powerpoint/2010/main" val="380670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 Shifts</a:t>
            </a:r>
            <a:endParaRPr lang="en-US" dirty="0"/>
          </a:p>
        </p:txBody>
      </p:sp>
      <p:sp>
        <p:nvSpPr>
          <p:cNvPr id="7" name="Content Placeholder 6">
            <a:extLst>
              <a:ext uri="{FF2B5EF4-FFF2-40B4-BE49-F238E27FC236}">
                <a16:creationId xmlns:a16="http://schemas.microsoft.com/office/drawing/2014/main" id="{B4D0B138-417A-4BF0-8DF7-6124ED53429F}"/>
              </a:ext>
            </a:extLst>
          </p:cNvPr>
          <p:cNvSpPr>
            <a:spLocks noGrp="1"/>
          </p:cNvSpPr>
          <p:nvPr>
            <p:ph idx="1"/>
          </p:nvPr>
        </p:nvSpPr>
        <p:spPr>
          <a:xfrm>
            <a:off x="1378604" y="3774333"/>
            <a:ext cx="8595360" cy="1748644"/>
          </a:xfrm>
        </p:spPr>
        <p:txBody>
          <a:bodyPr/>
          <a:lstStyle/>
          <a:p>
            <a:endParaRPr lang="en-US" dirty="0"/>
          </a:p>
        </p:txBody>
      </p:sp>
      <p:pic>
        <p:nvPicPr>
          <p:cNvPr id="8" name="Picture 7">
            <a:extLst>
              <a:ext uri="{FF2B5EF4-FFF2-40B4-BE49-F238E27FC236}">
                <a16:creationId xmlns:a16="http://schemas.microsoft.com/office/drawing/2014/main" id="{349FB5FF-BB02-42B1-BFA2-CFD63E98C8B3}"/>
              </a:ext>
            </a:extLst>
          </p:cNvPr>
          <p:cNvPicPr>
            <a:picLocks noChangeAspect="1"/>
          </p:cNvPicPr>
          <p:nvPr/>
        </p:nvPicPr>
        <p:blipFill>
          <a:blip r:embed="rId4"/>
          <a:stretch>
            <a:fillRect/>
          </a:stretch>
        </p:blipFill>
        <p:spPr>
          <a:xfrm>
            <a:off x="0" y="1828281"/>
            <a:ext cx="3547437" cy="3263642"/>
          </a:xfrm>
          <a:prstGeom prst="rect">
            <a:avLst/>
          </a:prstGeom>
        </p:spPr>
      </p:pic>
      <p:pic>
        <p:nvPicPr>
          <p:cNvPr id="11" name="Picture 10">
            <a:extLst>
              <a:ext uri="{FF2B5EF4-FFF2-40B4-BE49-F238E27FC236}">
                <a16:creationId xmlns:a16="http://schemas.microsoft.com/office/drawing/2014/main" id="{7A75CA62-8934-4ECB-8597-B3F5C0CF3292}"/>
              </a:ext>
            </a:extLst>
          </p:cNvPr>
          <p:cNvPicPr>
            <a:picLocks noChangeAspect="1"/>
          </p:cNvPicPr>
          <p:nvPr/>
        </p:nvPicPr>
        <p:blipFill>
          <a:blip r:embed="rId5"/>
          <a:stretch>
            <a:fillRect/>
          </a:stretch>
        </p:blipFill>
        <p:spPr>
          <a:xfrm>
            <a:off x="3547437" y="1838920"/>
            <a:ext cx="3733175" cy="3263642"/>
          </a:xfrm>
          <a:prstGeom prst="rect">
            <a:avLst/>
          </a:prstGeom>
        </p:spPr>
      </p:pic>
      <p:pic>
        <p:nvPicPr>
          <p:cNvPr id="12" name="Picture 11">
            <a:extLst>
              <a:ext uri="{FF2B5EF4-FFF2-40B4-BE49-F238E27FC236}">
                <a16:creationId xmlns:a16="http://schemas.microsoft.com/office/drawing/2014/main" id="{2D55374E-C907-4306-8550-69484C127046}"/>
              </a:ext>
            </a:extLst>
          </p:cNvPr>
          <p:cNvPicPr>
            <a:picLocks noChangeAspect="1"/>
          </p:cNvPicPr>
          <p:nvPr/>
        </p:nvPicPr>
        <p:blipFill>
          <a:blip r:embed="rId6"/>
          <a:stretch>
            <a:fillRect/>
          </a:stretch>
        </p:blipFill>
        <p:spPr>
          <a:xfrm>
            <a:off x="7280612" y="1838919"/>
            <a:ext cx="3980052" cy="3263643"/>
          </a:xfrm>
          <a:prstGeom prst="rect">
            <a:avLst/>
          </a:prstGeom>
        </p:spPr>
      </p:pic>
    </p:spTree>
    <p:extLst>
      <p:ext uri="{BB962C8B-B14F-4D97-AF65-F5344CB8AC3E}">
        <p14:creationId xmlns:p14="http://schemas.microsoft.com/office/powerpoint/2010/main" val="105632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666091D-B86B-40D6-9126-99DC3E6D3476}"/>
              </a:ext>
            </a:extLst>
          </p:cNvPr>
          <p:cNvPicPr>
            <a:picLocks noChangeAspect="1"/>
          </p:cNvPicPr>
          <p:nvPr/>
        </p:nvPicPr>
        <p:blipFill>
          <a:blip r:embed="rId4"/>
          <a:stretch>
            <a:fillRect/>
          </a:stretch>
        </p:blipFill>
        <p:spPr>
          <a:xfrm>
            <a:off x="1261872" y="2024570"/>
            <a:ext cx="5114544" cy="4155567"/>
          </a:xfrm>
          <a:prstGeom prst="rect">
            <a:avLst/>
          </a:prstGeom>
        </p:spPr>
      </p:pic>
    </p:spTree>
    <p:extLst>
      <p:ext uri="{BB962C8B-B14F-4D97-AF65-F5344CB8AC3E}">
        <p14:creationId xmlns:p14="http://schemas.microsoft.com/office/powerpoint/2010/main" val="1103348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 Shifts</a:t>
            </a:r>
            <a:endParaRPr lang="en-US" dirty="0"/>
          </a:p>
        </p:txBody>
      </p:sp>
      <p:pic>
        <p:nvPicPr>
          <p:cNvPr id="8" name="Content Placeholder 7">
            <a:extLst>
              <a:ext uri="{FF2B5EF4-FFF2-40B4-BE49-F238E27FC236}">
                <a16:creationId xmlns:a16="http://schemas.microsoft.com/office/drawing/2014/main" id="{4E7371AE-FFA2-4D8D-BBE8-C06FFFB1C73D}"/>
              </a:ext>
            </a:extLst>
          </p:cNvPr>
          <p:cNvPicPr>
            <a:picLocks noGrp="1" noChangeAspect="1"/>
          </p:cNvPicPr>
          <p:nvPr>
            <p:ph idx="1"/>
          </p:nvPr>
        </p:nvPicPr>
        <p:blipFill>
          <a:blip r:embed="rId4"/>
          <a:stretch>
            <a:fillRect/>
          </a:stretch>
        </p:blipFill>
        <p:spPr>
          <a:xfrm>
            <a:off x="63175" y="1928232"/>
            <a:ext cx="3691961" cy="3001535"/>
          </a:xfrm>
          <a:prstGeom prst="rect">
            <a:avLst/>
          </a:prstGeom>
        </p:spPr>
      </p:pic>
      <p:pic>
        <p:nvPicPr>
          <p:cNvPr id="9" name="Picture 8">
            <a:extLst>
              <a:ext uri="{FF2B5EF4-FFF2-40B4-BE49-F238E27FC236}">
                <a16:creationId xmlns:a16="http://schemas.microsoft.com/office/drawing/2014/main" id="{7B0AA676-566C-437F-9926-1B8D380C7873}"/>
              </a:ext>
            </a:extLst>
          </p:cNvPr>
          <p:cNvPicPr>
            <a:picLocks noChangeAspect="1"/>
          </p:cNvPicPr>
          <p:nvPr/>
        </p:nvPicPr>
        <p:blipFill>
          <a:blip r:embed="rId5"/>
          <a:stretch>
            <a:fillRect/>
          </a:stretch>
        </p:blipFill>
        <p:spPr>
          <a:xfrm>
            <a:off x="3755136" y="1928231"/>
            <a:ext cx="3342776" cy="3001535"/>
          </a:xfrm>
          <a:prstGeom prst="rect">
            <a:avLst/>
          </a:prstGeom>
        </p:spPr>
      </p:pic>
      <p:pic>
        <p:nvPicPr>
          <p:cNvPr id="10" name="Picture 9">
            <a:extLst>
              <a:ext uri="{FF2B5EF4-FFF2-40B4-BE49-F238E27FC236}">
                <a16:creationId xmlns:a16="http://schemas.microsoft.com/office/drawing/2014/main" id="{0337169D-897C-48F1-8B8C-4F8C4AFD0F8D}"/>
              </a:ext>
            </a:extLst>
          </p:cNvPr>
          <p:cNvPicPr>
            <a:picLocks noChangeAspect="1"/>
          </p:cNvPicPr>
          <p:nvPr/>
        </p:nvPicPr>
        <p:blipFill>
          <a:blip r:embed="rId6"/>
          <a:stretch>
            <a:fillRect/>
          </a:stretch>
        </p:blipFill>
        <p:spPr>
          <a:xfrm>
            <a:off x="7097913" y="1843606"/>
            <a:ext cx="3582280" cy="3086160"/>
          </a:xfrm>
          <a:prstGeom prst="rect">
            <a:avLst/>
          </a:prstGeom>
        </p:spPr>
      </p:pic>
    </p:spTree>
    <p:extLst>
      <p:ext uri="{BB962C8B-B14F-4D97-AF65-F5344CB8AC3E}">
        <p14:creationId xmlns:p14="http://schemas.microsoft.com/office/powerpoint/2010/main" val="1281694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r>
              <a:rPr lang="en-US" dirty="0"/>
              <a:t>Linear Regression model </a:t>
            </a:r>
          </a:p>
          <a:p>
            <a:pPr lvl="1"/>
            <a:r>
              <a:rPr lang="en-US" dirty="0"/>
              <a:t>Training Data(50% of the data)</a:t>
            </a:r>
          </a:p>
          <a:p>
            <a:pPr lvl="1"/>
            <a:r>
              <a:rPr lang="en-US" dirty="0"/>
              <a:t>Testing Data(50% of the data)</a:t>
            </a:r>
          </a:p>
          <a:p>
            <a:pPr lvl="1"/>
            <a:r>
              <a:rPr lang="en-US" dirty="0"/>
              <a:t>Explanatory variables</a:t>
            </a:r>
          </a:p>
          <a:p>
            <a:pPr lvl="2"/>
            <a:r>
              <a:rPr lang="en-US" dirty="0"/>
              <a:t>Precipitation greater than 3 inches</a:t>
            </a:r>
          </a:p>
          <a:p>
            <a:pPr lvl="2"/>
            <a:r>
              <a:rPr lang="en-US" dirty="0"/>
              <a:t>Federal Holiday</a:t>
            </a:r>
          </a:p>
          <a:p>
            <a:pPr lvl="2"/>
            <a:r>
              <a:rPr lang="en-US" dirty="0"/>
              <a:t>Public Schools Closed</a:t>
            </a:r>
          </a:p>
        </p:txBody>
      </p:sp>
    </p:spTree>
    <p:extLst>
      <p:ext uri="{BB962C8B-B14F-4D97-AF65-F5344CB8AC3E}">
        <p14:creationId xmlns:p14="http://schemas.microsoft.com/office/powerpoint/2010/main" val="2853523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DAE5B25-914A-445C-8382-E45086E3BEE8}"/>
              </a:ext>
            </a:extLst>
          </p:cNvPr>
          <p:cNvPicPr>
            <a:picLocks noChangeAspect="1"/>
          </p:cNvPicPr>
          <p:nvPr/>
        </p:nvPicPr>
        <p:blipFill>
          <a:blip r:embed="rId4"/>
          <a:stretch>
            <a:fillRect/>
          </a:stretch>
        </p:blipFill>
        <p:spPr>
          <a:xfrm>
            <a:off x="1507787" y="1691322"/>
            <a:ext cx="5895975" cy="3752850"/>
          </a:xfrm>
          <a:prstGeom prst="rect">
            <a:avLst/>
          </a:prstGeom>
        </p:spPr>
      </p:pic>
    </p:spTree>
    <p:extLst>
      <p:ext uri="{BB962C8B-B14F-4D97-AF65-F5344CB8AC3E}">
        <p14:creationId xmlns:p14="http://schemas.microsoft.com/office/powerpoint/2010/main" val="80238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Have the public crime activity in New York City increased or decreased at the end of 2017?</a:t>
            </a:r>
          </a:p>
          <a:p>
            <a:r>
              <a:rPr lang="en-US" dirty="0"/>
              <a:t>Which borough in New York City have the most public crime complaints?</a:t>
            </a:r>
          </a:p>
          <a:p>
            <a:r>
              <a:rPr lang="en-US" dirty="0"/>
              <a:t>Is there any correlation between public crime activity and weather temperature?</a:t>
            </a:r>
          </a:p>
          <a:p>
            <a:r>
              <a:rPr lang="en-US" dirty="0"/>
              <a:t>Which time period of the day (00:00 - 08:00, 08:01 - 16:00, or 16:01 - 24:00) has the most crime activity?</a:t>
            </a:r>
          </a:p>
          <a:p>
            <a:r>
              <a:rPr lang="en-US" dirty="0"/>
              <a:t>Where are the hotspots for public offenses?</a:t>
            </a:r>
          </a:p>
        </p:txBody>
      </p:sp>
    </p:spTree>
    <p:extLst>
      <p:ext uri="{BB962C8B-B14F-4D97-AF65-F5344CB8AC3E}">
        <p14:creationId xmlns:p14="http://schemas.microsoft.com/office/powerpoint/2010/main" val="2845177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a:xfrm>
            <a:off x="1323343" y="1691322"/>
            <a:ext cx="6244520" cy="43513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F6B31BBB-5984-42BC-9614-33A100D9C79C}"/>
              </a:ext>
            </a:extLst>
          </p:cNvPr>
          <p:cNvPicPr>
            <a:picLocks noChangeAspect="1"/>
          </p:cNvPicPr>
          <p:nvPr/>
        </p:nvPicPr>
        <p:blipFill>
          <a:blip r:embed="rId4"/>
          <a:stretch>
            <a:fillRect/>
          </a:stretch>
        </p:blipFill>
        <p:spPr>
          <a:xfrm>
            <a:off x="1924922" y="1691322"/>
            <a:ext cx="5876925" cy="3914775"/>
          </a:xfrm>
          <a:prstGeom prst="rect">
            <a:avLst/>
          </a:prstGeom>
        </p:spPr>
      </p:pic>
      <p:sp>
        <p:nvSpPr>
          <p:cNvPr id="6" name="Rectangle 5">
            <a:extLst>
              <a:ext uri="{FF2B5EF4-FFF2-40B4-BE49-F238E27FC236}">
                <a16:creationId xmlns:a16="http://schemas.microsoft.com/office/drawing/2014/main" id="{3DD31F0A-7B65-42BB-A08C-E04E3E4CF112}"/>
              </a:ext>
            </a:extLst>
          </p:cNvPr>
          <p:cNvSpPr/>
          <p:nvPr/>
        </p:nvSpPr>
        <p:spPr>
          <a:xfrm>
            <a:off x="1323343" y="5657671"/>
            <a:ext cx="10022436" cy="646331"/>
          </a:xfrm>
          <a:prstGeom prst="rect">
            <a:avLst/>
          </a:prstGeom>
        </p:spPr>
        <p:txBody>
          <a:bodyPr wrap="square">
            <a:spAutoFit/>
          </a:bodyPr>
          <a:lstStyle/>
          <a:p>
            <a:r>
              <a:rPr lang="en-US" dirty="0"/>
              <a:t>The test set number of complaints is in blue and the prediction set of complaints is in red. The prediction set of complaints have a very similar trend to the test set of complaints.</a:t>
            </a:r>
          </a:p>
        </p:txBody>
      </p:sp>
    </p:spTree>
    <p:extLst>
      <p:ext uri="{BB962C8B-B14F-4D97-AF65-F5344CB8AC3E}">
        <p14:creationId xmlns:p14="http://schemas.microsoft.com/office/powerpoint/2010/main" val="3090631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Conclusion</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4247317"/>
          </a:xfrm>
          <a:prstGeom prst="rect">
            <a:avLst/>
          </a:prstGeom>
        </p:spPr>
        <p:txBody>
          <a:bodyPr wrap="square">
            <a:spAutoFit/>
          </a:bodyPr>
          <a:lstStyle/>
          <a:p>
            <a:pPr marL="285750" indent="-285750">
              <a:buFont typeface="Arial" panose="020B0604020202020204" pitchFamily="34" charset="0"/>
              <a:buChar char="•"/>
            </a:pPr>
            <a:r>
              <a:rPr lang="en-US" dirty="0"/>
              <a:t>At the end of 2017, the public crime complaints in New York City have decreased by 16.38%.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Brooklyn is the borough in New York City that have the most public crime complaints, but Bronx have the most number of public crime complaints if it was counted by per capita.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low-moderate effect of 0.482 (R-squared) between the number of public crime complaints and weather temperature. But after adding the independent variable of the day: if the day’s precipitation is great than 3 inches, if the day is federal holiday, and if public school are closed that day along with the independent variable of average temperature of the day, the R-square increased to 0.5304.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crime complaint reports are reported during shift 3 (16:00 - 24:00).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avoid the hotspots for the five borough, the heatmaps of each borough along shifts time of each borough are shown above.</a:t>
            </a:r>
          </a:p>
        </p:txBody>
      </p:sp>
    </p:spTree>
    <p:extLst>
      <p:ext uri="{BB962C8B-B14F-4D97-AF65-F5344CB8AC3E}">
        <p14:creationId xmlns:p14="http://schemas.microsoft.com/office/powerpoint/2010/main" val="19348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normAutofit/>
          </a:bodyPr>
          <a:lstStyle/>
          <a:p>
            <a:r>
              <a:rPr lang="en-US" sz="4000" dirty="0"/>
              <a:t>Further Research and Recommendation</a:t>
            </a:r>
            <a:endParaRPr lang="en-US" sz="4000"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3416320"/>
          </a:xfrm>
          <a:prstGeom prst="rect">
            <a:avLst/>
          </a:prstGeom>
        </p:spPr>
        <p:txBody>
          <a:bodyPr wrap="square">
            <a:spAutoFit/>
          </a:bodyPr>
          <a:lstStyle/>
          <a:p>
            <a:pPr marL="285750" indent="-285750">
              <a:buFont typeface="Arial" panose="020B0604020202020204" pitchFamily="34" charset="0"/>
              <a:buChar char="•"/>
            </a:pPr>
            <a:r>
              <a:rPr lang="en-US" dirty="0"/>
              <a:t>A potential further work that could be added can be the use of the shiny application, by making a public shiny application of the heatmaps for the hotspots. Locals and tourists can access more easily for their own safety concerns.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police force can post up the heatmaps of the hotspots along with the crime complaint dataset to alert the locals and tourists about the public crimes.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police force can use the three shifts' data along with the heatmaps to determine and adjust the number of police on duty to patrol certain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police force can use the prediction of the linear regression model to determine and adjust the number of police on duty to patrol on that day.</a:t>
            </a:r>
          </a:p>
        </p:txBody>
      </p:sp>
    </p:spTree>
    <p:extLst>
      <p:ext uri="{BB962C8B-B14F-4D97-AF65-F5344CB8AC3E}">
        <p14:creationId xmlns:p14="http://schemas.microsoft.com/office/powerpoint/2010/main" val="218448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This project will look at:</a:t>
            </a:r>
          </a:p>
          <a:p>
            <a:pPr lvl="1"/>
            <a:endParaRPr lang="en-US" dirty="0"/>
          </a:p>
          <a:p>
            <a:pPr lvl="1"/>
            <a:r>
              <a:rPr lang="en-US" dirty="0"/>
              <a:t>Dataset of Incident Level Complaint Data ( Year 2010 – 2017)</a:t>
            </a:r>
          </a:p>
          <a:p>
            <a:pPr lvl="2"/>
            <a:r>
              <a:rPr lang="en-US" dirty="0"/>
              <a:t>NYC </a:t>
            </a:r>
            <a:r>
              <a:rPr lang="en-US" dirty="0" err="1"/>
              <a:t>Opendata</a:t>
            </a:r>
            <a:endParaRPr lang="en-US" dirty="0"/>
          </a:p>
          <a:p>
            <a:pPr lvl="2"/>
            <a:endParaRPr lang="en-US" dirty="0"/>
          </a:p>
          <a:p>
            <a:pPr lvl="1"/>
            <a:r>
              <a:rPr lang="en-US" dirty="0"/>
              <a:t>Dataset of daily average temperature and daily precipitation</a:t>
            </a:r>
          </a:p>
          <a:p>
            <a:pPr lvl="2"/>
            <a:r>
              <a:rPr lang="en-US" dirty="0"/>
              <a:t>Weather Underground</a:t>
            </a:r>
          </a:p>
          <a:p>
            <a:pPr lvl="2"/>
            <a:endParaRPr lang="en-US" dirty="0"/>
          </a:p>
          <a:p>
            <a:pPr lvl="1"/>
            <a:r>
              <a:rPr lang="en-US" dirty="0"/>
              <a:t>Dataset of federal holidays</a:t>
            </a:r>
          </a:p>
          <a:p>
            <a:pPr lvl="2"/>
            <a:r>
              <a:rPr lang="en-US" dirty="0" err="1"/>
              <a:t>OfficeHolidays</a:t>
            </a:r>
            <a:endParaRPr lang="en-US" dirty="0"/>
          </a:p>
          <a:p>
            <a:pPr lvl="2"/>
            <a:endParaRPr lang="en-US" dirty="0"/>
          </a:p>
          <a:p>
            <a:pPr lvl="1"/>
            <a:r>
              <a:rPr lang="en-US" dirty="0"/>
              <a:t>Dataset of public school closed </a:t>
            </a:r>
          </a:p>
          <a:p>
            <a:pPr lvl="2"/>
            <a:r>
              <a:rPr lang="en-US" dirty="0"/>
              <a:t>National Council on Teacher Quality</a:t>
            </a:r>
          </a:p>
        </p:txBody>
      </p:sp>
    </p:spTree>
    <p:extLst>
      <p:ext uri="{BB962C8B-B14F-4D97-AF65-F5344CB8AC3E}">
        <p14:creationId xmlns:p14="http://schemas.microsoft.com/office/powerpoint/2010/main" val="407224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Important Fields and Information</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r>
              <a:rPr lang="en-US" dirty="0"/>
              <a:t>From the NYC </a:t>
            </a:r>
            <a:r>
              <a:rPr lang="en-US" dirty="0" err="1"/>
              <a:t>opendata</a:t>
            </a:r>
            <a:r>
              <a:rPr lang="en-US" dirty="0"/>
              <a:t> dataset, I will only be using the variables: boroughs, date of the complaints, time of the complaints, level of offenses, description of offenses, description of premises, suspect’s age group, suspect’s race, suspect’s sex, victim’s age group, victim’s race, and victim’s sex.</a:t>
            </a:r>
          </a:p>
          <a:p>
            <a:pPr lvl="1"/>
            <a:r>
              <a:rPr lang="en-US" dirty="0"/>
              <a:t>In the variable description of offenses, I will only be using the data: “arson”, “assault and related offenses”, “dangerous weapons”, “felony assault”, “harassment”, “kidnapping”, “rape”, “robbery”, and “sex crimes”.</a:t>
            </a:r>
          </a:p>
          <a:p>
            <a:pPr lvl="1"/>
            <a:r>
              <a:rPr lang="en-US" dirty="0"/>
              <a:t>In the variable description of the premises, I will only be using the data: “bus stop”, “open areas (open lots)”, “park/playground”, “public buildings”, “street”, “transit (bus)”, and “transit (subway)”.</a:t>
            </a:r>
          </a:p>
          <a:p>
            <a:r>
              <a:rPr lang="en-US" dirty="0"/>
              <a:t>Splitting the day into 3 time period corresponding to the police shift (00:00 - 08:00, 08:01 - 16:00, and 16:01 - 24:00).</a:t>
            </a:r>
          </a:p>
          <a:p>
            <a:endParaRPr lang="en-US" dirty="0"/>
          </a:p>
        </p:txBody>
      </p:sp>
    </p:spTree>
    <p:extLst>
      <p:ext uri="{BB962C8B-B14F-4D97-AF65-F5344CB8AC3E}">
        <p14:creationId xmlns:p14="http://schemas.microsoft.com/office/powerpoint/2010/main" val="170994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Limitations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92500" lnSpcReduction="10000"/>
          </a:bodyPr>
          <a:lstStyle/>
          <a:p>
            <a:r>
              <a:rPr lang="en-US" dirty="0"/>
              <a:t>Since there isn’t a specific whole area weather temperature for the entire New York City that includes all five boroughs on the historical data on the Weather Underground website. I took the average temperature of the most centered borough (Manhattan).</a:t>
            </a:r>
          </a:p>
          <a:p>
            <a:r>
              <a:rPr lang="en-US" dirty="0"/>
              <a:t>The days that have precipitation greater than 3 inches could be anytime of the day. And it could be continuous or could be broken down into a several times of the day.</a:t>
            </a:r>
          </a:p>
          <a:p>
            <a:r>
              <a:rPr lang="en-US" dirty="0"/>
              <a:t>There are limited data on the suspect’s age, race, and sex because there might be a case where the suspect was never caught. As well as there are limited data on the victim’s age, race and sex because of the protection of personal information.</a:t>
            </a:r>
          </a:p>
          <a:p>
            <a:r>
              <a:rPr lang="en-US" dirty="0"/>
              <a:t>None of the murder crimes have any premises description in the dataset of NYC </a:t>
            </a:r>
            <a:r>
              <a:rPr lang="en-US" dirty="0" err="1"/>
              <a:t>Opendata</a:t>
            </a:r>
            <a:r>
              <a:rPr lang="en-US" dirty="0"/>
              <a:t>, therefore none of them was included in this project. Since this crime is one of the most serious crime and the worst crime that can happen to a pedestrian, without the data of this crime can impact the attention that the locals and tourists would have gave.</a:t>
            </a:r>
          </a:p>
        </p:txBody>
      </p:sp>
    </p:spTree>
    <p:extLst>
      <p:ext uri="{BB962C8B-B14F-4D97-AF65-F5344CB8AC3E}">
        <p14:creationId xmlns:p14="http://schemas.microsoft.com/office/powerpoint/2010/main" val="333557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Cleaning and Wrangling</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70000" lnSpcReduction="20000"/>
          </a:bodyPr>
          <a:lstStyle/>
          <a:p>
            <a:r>
              <a:rPr lang="en-US" dirty="0"/>
              <a:t>The following packages was used for data cleaning and wrangling: </a:t>
            </a:r>
            <a:r>
              <a:rPr lang="en-US" dirty="0" err="1"/>
              <a:t>tidyr</a:t>
            </a:r>
            <a:r>
              <a:rPr lang="en-US" dirty="0"/>
              <a:t>, </a:t>
            </a:r>
            <a:r>
              <a:rPr lang="en-US" dirty="0" err="1"/>
              <a:t>dplyr</a:t>
            </a:r>
            <a:r>
              <a:rPr lang="en-US" dirty="0"/>
              <a:t>, </a:t>
            </a:r>
            <a:r>
              <a:rPr lang="en-US" dirty="0" err="1"/>
              <a:t>lubridate</a:t>
            </a:r>
            <a:r>
              <a:rPr lang="en-US" dirty="0"/>
              <a:t>, </a:t>
            </a:r>
            <a:r>
              <a:rPr lang="en-US" dirty="0" err="1"/>
              <a:t>chron</a:t>
            </a:r>
            <a:r>
              <a:rPr lang="en-US" dirty="0"/>
              <a:t>, and zoo.</a:t>
            </a:r>
          </a:p>
          <a:p>
            <a:r>
              <a:rPr lang="en-US" dirty="0"/>
              <a:t>*Deleting useless columns by using e.g. df[, -c(1,2,3,4)].</a:t>
            </a:r>
          </a:p>
          <a:p>
            <a:r>
              <a:rPr lang="en-US" dirty="0"/>
              <a:t>*Rearranging the columns by using e.g. df[, c(2,1,3,4)].</a:t>
            </a:r>
          </a:p>
          <a:p>
            <a:r>
              <a:rPr lang="en-US" dirty="0"/>
              <a:t>*Renaming the columns to become more </a:t>
            </a:r>
            <a:r>
              <a:rPr lang="en-US" dirty="0" err="1"/>
              <a:t>readible</a:t>
            </a:r>
            <a:r>
              <a:rPr lang="en-US" dirty="0"/>
              <a:t> by using </a:t>
            </a:r>
            <a:r>
              <a:rPr lang="en-US" dirty="0" err="1"/>
              <a:t>colnames</a:t>
            </a:r>
            <a:r>
              <a:rPr lang="en-US" dirty="0"/>
              <a:t>.</a:t>
            </a:r>
          </a:p>
          <a:p>
            <a:r>
              <a:rPr lang="en-US" dirty="0"/>
              <a:t>*Used the select() and filter() function from the </a:t>
            </a:r>
            <a:r>
              <a:rPr lang="en-US" dirty="0" err="1"/>
              <a:t>dplyr</a:t>
            </a:r>
            <a:r>
              <a:rPr lang="en-US" dirty="0"/>
              <a:t> package to filter out all premises except public premises: “PARK/PLAYGROUND”, “PARKING LOT/GARAGE(PUBLIC)”, “BUS (NYC TRANSIT)”, “OPEN AREAS (OPEN LOTS)”, “BUS STOP”, “STREET”, “TRANSIT - NYC SUBWAY”, “PUBLIC BUILDING”.</a:t>
            </a:r>
          </a:p>
          <a:p>
            <a:r>
              <a:rPr lang="en-US" dirty="0"/>
              <a:t>*Used the select() and filter() function from the </a:t>
            </a:r>
            <a:r>
              <a:rPr lang="en-US" dirty="0" err="1"/>
              <a:t>dplyr</a:t>
            </a:r>
            <a:r>
              <a:rPr lang="en-US" dirty="0"/>
              <a:t> package to filter out all offensive except the ones that affects pedestrians: “ARSON”, “ASSAULT &amp; RELATED OFFENSES”, “DANGEROUS WEAPONS”, “FELONY ASSAULT”, “HARRASSMENT”, “KIDNAPPING”, “MURDER &amp; NON-NEGL.MANSLAUGHTER”, “RAPE”, “ROBBERY”, “SEX CRIMES”.</a:t>
            </a:r>
          </a:p>
          <a:p>
            <a:r>
              <a:rPr lang="en-US" dirty="0"/>
              <a:t>*Used the year function from the </a:t>
            </a:r>
            <a:r>
              <a:rPr lang="en-US" dirty="0" err="1"/>
              <a:t>lubridate</a:t>
            </a:r>
            <a:r>
              <a:rPr lang="en-US" dirty="0"/>
              <a:t> package to add a new column for the year.</a:t>
            </a:r>
          </a:p>
          <a:p>
            <a:r>
              <a:rPr lang="en-US" dirty="0"/>
              <a:t>*Used the </a:t>
            </a:r>
            <a:r>
              <a:rPr lang="en-US" dirty="0" err="1"/>
              <a:t>yearmon</a:t>
            </a:r>
            <a:r>
              <a:rPr lang="en-US" dirty="0"/>
              <a:t> function from the zoo package to add a new column for the year with month.</a:t>
            </a:r>
          </a:p>
          <a:p>
            <a:r>
              <a:rPr lang="en-US" dirty="0"/>
              <a:t>*Used the </a:t>
            </a:r>
            <a:r>
              <a:rPr lang="en-US" dirty="0" err="1"/>
              <a:t>chron</a:t>
            </a:r>
            <a:r>
              <a:rPr lang="en-US" dirty="0"/>
              <a:t> function from the </a:t>
            </a:r>
            <a:r>
              <a:rPr lang="en-US" dirty="0" err="1"/>
              <a:t>chron</a:t>
            </a:r>
            <a:r>
              <a:rPr lang="en-US" dirty="0"/>
              <a:t> package to convert the rows in the Complaint time column into the format of “</a:t>
            </a:r>
            <a:r>
              <a:rPr lang="en-US" dirty="0" err="1"/>
              <a:t>h:m:s</a:t>
            </a:r>
            <a:r>
              <a:rPr lang="en-US" dirty="0"/>
              <a:t>”.</a:t>
            </a:r>
          </a:p>
        </p:txBody>
      </p:sp>
    </p:spTree>
    <p:extLst>
      <p:ext uri="{BB962C8B-B14F-4D97-AF65-F5344CB8AC3E}">
        <p14:creationId xmlns:p14="http://schemas.microsoft.com/office/powerpoint/2010/main" val="267504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decrease of 16.38% in the number of public crime complaints in 2010 and 2017.</a:t>
            </a:r>
          </a:p>
        </p:txBody>
      </p:sp>
      <p:pic>
        <p:nvPicPr>
          <p:cNvPr id="7" name="Picture 6">
            <a:extLst>
              <a:ext uri="{FF2B5EF4-FFF2-40B4-BE49-F238E27FC236}">
                <a16:creationId xmlns:a16="http://schemas.microsoft.com/office/drawing/2014/main" id="{C22E767E-1B15-4CEF-9C98-B1EB891555F9}"/>
              </a:ext>
            </a:extLst>
          </p:cNvPr>
          <p:cNvPicPr>
            <a:picLocks noChangeAspect="1"/>
          </p:cNvPicPr>
          <p:nvPr/>
        </p:nvPicPr>
        <p:blipFill>
          <a:blip r:embed="rId4"/>
          <a:stretch>
            <a:fillRect/>
          </a:stretch>
        </p:blipFill>
        <p:spPr>
          <a:xfrm>
            <a:off x="1560766" y="1617916"/>
            <a:ext cx="5705475" cy="3914775"/>
          </a:xfrm>
          <a:prstGeom prst="rect">
            <a:avLst/>
          </a:prstGeom>
        </p:spPr>
      </p:pic>
    </p:spTree>
    <p:extLst>
      <p:ext uri="{BB962C8B-B14F-4D97-AF65-F5344CB8AC3E}">
        <p14:creationId xmlns:p14="http://schemas.microsoft.com/office/powerpoint/2010/main" val="150345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a:xfrm>
            <a:off x="1261872" y="1828800"/>
            <a:ext cx="9146724" cy="4387174"/>
          </a:xfrm>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Brooklyn have the most number of public crime complaints.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After finding the number of public crime complaints per capita, Bronx have the most number of public crime complaints per 100 people.</a:t>
            </a:r>
          </a:p>
          <a:p>
            <a:endParaRPr lang="en-US" dirty="0"/>
          </a:p>
        </p:txBody>
      </p:sp>
      <p:pic>
        <p:nvPicPr>
          <p:cNvPr id="3" name="Picture 2">
            <a:extLst>
              <a:ext uri="{FF2B5EF4-FFF2-40B4-BE49-F238E27FC236}">
                <a16:creationId xmlns:a16="http://schemas.microsoft.com/office/drawing/2014/main" id="{3E6FDAE0-EF86-4B14-B9FD-A610F0636A4E}"/>
              </a:ext>
            </a:extLst>
          </p:cNvPr>
          <p:cNvPicPr>
            <a:picLocks noChangeAspect="1"/>
          </p:cNvPicPr>
          <p:nvPr/>
        </p:nvPicPr>
        <p:blipFill>
          <a:blip r:embed="rId4"/>
          <a:stretch>
            <a:fillRect/>
          </a:stretch>
        </p:blipFill>
        <p:spPr>
          <a:xfrm>
            <a:off x="1261872" y="1743456"/>
            <a:ext cx="4163205" cy="2840259"/>
          </a:xfrm>
          <a:prstGeom prst="rect">
            <a:avLst/>
          </a:prstGeom>
        </p:spPr>
      </p:pic>
      <p:pic>
        <p:nvPicPr>
          <p:cNvPr id="4" name="Picture 3">
            <a:extLst>
              <a:ext uri="{FF2B5EF4-FFF2-40B4-BE49-F238E27FC236}">
                <a16:creationId xmlns:a16="http://schemas.microsoft.com/office/drawing/2014/main" id="{EBE39E39-07AE-414F-B970-216931E776F0}"/>
              </a:ext>
            </a:extLst>
          </p:cNvPr>
          <p:cNvPicPr>
            <a:picLocks noChangeAspect="1"/>
          </p:cNvPicPr>
          <p:nvPr/>
        </p:nvPicPr>
        <p:blipFill>
          <a:blip r:embed="rId5"/>
          <a:stretch>
            <a:fillRect/>
          </a:stretch>
        </p:blipFill>
        <p:spPr>
          <a:xfrm>
            <a:off x="6022865" y="1743456"/>
            <a:ext cx="4163205" cy="2849934"/>
          </a:xfrm>
          <a:prstGeom prst="rect">
            <a:avLst/>
          </a:prstGeom>
        </p:spPr>
      </p:pic>
    </p:spTree>
    <p:extLst>
      <p:ext uri="{BB962C8B-B14F-4D97-AF65-F5344CB8AC3E}">
        <p14:creationId xmlns:p14="http://schemas.microsoft.com/office/powerpoint/2010/main" val="115080002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374</TotalTime>
  <Words>1600</Words>
  <Application>Microsoft Office PowerPoint</Application>
  <PresentationFormat>Widescreen</PresentationFormat>
  <Paragraphs>279</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Schoolbook</vt:lpstr>
      <vt:lpstr>Wingdings 2</vt:lpstr>
      <vt:lpstr>View</vt:lpstr>
      <vt:lpstr>Linear Regression Model Analysis on Public Offenses in  New York City</vt:lpstr>
      <vt:lpstr>Purpose</vt:lpstr>
      <vt:lpstr>Project Aims</vt:lpstr>
      <vt:lpstr>Data Extraction</vt:lpstr>
      <vt:lpstr>Important Fields and Information</vt:lpstr>
      <vt:lpstr>Data Limitations</vt:lpstr>
      <vt:lpstr>Data Cleaning and Wrangling</vt:lpstr>
      <vt:lpstr>Data Visualization I</vt:lpstr>
      <vt:lpstr>Data Visualization II: Boroughs</vt:lpstr>
      <vt:lpstr>Data Visualization II: Boroughs</vt:lpstr>
      <vt:lpstr>Data Visualization III: Level of offenses/ Offenses Description</vt:lpstr>
      <vt:lpstr>Data Visualization IV: Premises</vt:lpstr>
      <vt:lpstr>Data Visualization V: Suspects’ and Victims’ Age Group</vt:lpstr>
      <vt:lpstr>Data Visualization V: Suspects’ and Victims’ Race</vt:lpstr>
      <vt:lpstr>Data Visualization V: Suspects’ and Victims’ Sex</vt:lpstr>
      <vt:lpstr>Data Visualization V: Comparing 3 Shifts</vt:lpstr>
      <vt:lpstr>Heatmap: NYC</vt:lpstr>
      <vt:lpstr>Heatmap: Manhattan</vt:lpstr>
      <vt:lpstr>Heatmap: Manhattan Shifts</vt:lpstr>
      <vt:lpstr>Heatmap: Brooklyn</vt:lpstr>
      <vt:lpstr>Heatmap: Brooklyn Shifts</vt:lpstr>
      <vt:lpstr>Heatmap: Bronx</vt:lpstr>
      <vt:lpstr>Heatmap: Bronx Shifts</vt:lpstr>
      <vt:lpstr>Heatmap: Queens</vt:lpstr>
      <vt:lpstr>Heatmap: Queens Shifts</vt:lpstr>
      <vt:lpstr>Heatmap: Staten Island</vt:lpstr>
      <vt:lpstr>Heatmap: Staten Island Shifts</vt:lpstr>
      <vt:lpstr>Linear Regression </vt:lpstr>
      <vt:lpstr>Linear Regression </vt:lpstr>
      <vt:lpstr>Linear Regression </vt:lpstr>
      <vt:lpstr>Conclusion</vt:lpstr>
      <vt:lpstr>Further Research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Tsui</dc:creator>
  <cp:lastModifiedBy>Jeff Tsui</cp:lastModifiedBy>
  <cp:revision>16</cp:revision>
  <dcterms:created xsi:type="dcterms:W3CDTF">2019-03-20T19:12:13Z</dcterms:created>
  <dcterms:modified xsi:type="dcterms:W3CDTF">2019-03-21T01:27:05Z</dcterms:modified>
</cp:coreProperties>
</file>